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23" r:id="rId2"/>
    <p:sldId id="304" r:id="rId3"/>
    <p:sldId id="305" r:id="rId4"/>
    <p:sldId id="306" r:id="rId5"/>
    <p:sldId id="328" r:id="rId6"/>
    <p:sldId id="329" r:id="rId7"/>
    <p:sldId id="308" r:id="rId8"/>
    <p:sldId id="317" r:id="rId9"/>
    <p:sldId id="307" r:id="rId10"/>
    <p:sldId id="319" r:id="rId11"/>
    <p:sldId id="320" r:id="rId12"/>
    <p:sldId id="32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15"/>
    <p:restoredTop sz="82851" autoAdjust="0"/>
  </p:normalViewPr>
  <p:slideViewPr>
    <p:cSldViewPr>
      <p:cViewPr varScale="1">
        <p:scale>
          <a:sx n="93" d="100"/>
          <a:sy n="93" d="100"/>
        </p:scale>
        <p:origin x="1440" y="192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2019:</a:t>
            </a:r>
            <a:br>
              <a:rPr lang="en-US" sz="3600" dirty="0"/>
            </a:br>
            <a:r>
              <a:rPr lang="en-US" sz="4900" dirty="0"/>
              <a:t>Visualization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/>
              <a:t>June 25, 2019</a:t>
            </a:r>
            <a:endParaRPr lang="en-US" dirty="0"/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75920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variables: line chart matrix?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43" y="1066800"/>
            <a:ext cx="5546713" cy="5598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886823"/>
            <a:ext cx="2470275" cy="28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38" r="91609" b="60121"/>
          <a:stretch/>
        </p:blipFill>
        <p:spPr>
          <a:xfrm>
            <a:off x="1798643" y="2250335"/>
            <a:ext cx="465355" cy="104923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373" r="91360" b="43106"/>
          <a:stretch/>
        </p:blipFill>
        <p:spPr>
          <a:xfrm>
            <a:off x="1798643" y="3327183"/>
            <a:ext cx="479160" cy="924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/>
              <a:t>Weirder idea</a:t>
            </a:r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047" r="91722" b="78862"/>
          <a:stretch/>
        </p:blipFill>
        <p:spPr>
          <a:xfrm>
            <a:off x="1798643" y="1293408"/>
            <a:ext cx="459062" cy="95692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93635" r="20" b="201"/>
          <a:stretch/>
        </p:blipFill>
        <p:spPr>
          <a:xfrm>
            <a:off x="2263999" y="6309222"/>
            <a:ext cx="5080192" cy="34514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6893" r="91360" b="24613"/>
          <a:stretch/>
        </p:blipFill>
        <p:spPr>
          <a:xfrm>
            <a:off x="1798643" y="4252167"/>
            <a:ext cx="479160" cy="103543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6374" r="91360" b="6859"/>
          <a:stretch/>
        </p:blipFill>
        <p:spPr>
          <a:xfrm>
            <a:off x="1798643" y="5342820"/>
            <a:ext cx="479160" cy="93879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 	      A 	          W 	 D 	     M</a:t>
            </a:r>
          </a:p>
        </p:txBody>
      </p:sp>
      <p:pic>
        <p:nvPicPr>
          <p:cNvPr id="21" name="Picture 20" descr="parallel lines highligh.jp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7191" r="9175" b="10356"/>
          <a:stretch/>
        </p:blipFill>
        <p:spPr>
          <a:xfrm>
            <a:off x="2002536" y="2209799"/>
            <a:ext cx="4953000" cy="25170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“parallel coordinates plot”</a:t>
            </a:r>
          </a:p>
        </p:txBody>
      </p:sp>
    </p:spTree>
    <p:extLst>
      <p:ext uri="{BB962C8B-B14F-4D97-AF65-F5344CB8AC3E}">
        <p14:creationId xmlns:p14="http://schemas.microsoft.com/office/powerpoint/2010/main" val="14560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17E-6 -2.38778E-6 L 0.12802 0.150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2" y="754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3.70199E-8 L 0.41063 -0.1510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2" y="-756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96E-6 -1.54558E-6 L 0.5357 -0.3028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5" y="-151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5143E-6 2.70245E-6 L -0.00209 0.29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4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dirty="0"/>
              <a:t>Morning challenge</a:t>
            </a:r>
          </a:p>
        </p:txBody>
      </p:sp>
      <p:pic>
        <p:nvPicPr>
          <p:cNvPr id="19" name="Picture 18" descr="paracoord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6113" r="8878" b="11079"/>
          <a:stretch/>
        </p:blipFill>
        <p:spPr>
          <a:xfrm>
            <a:off x="1981200" y="2167501"/>
            <a:ext cx="4991817" cy="2524041"/>
          </a:xfrm>
          <a:prstGeom prst="rect">
            <a:avLst/>
          </a:prstGeom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2011680" y="2286000"/>
            <a:ext cx="4922520" cy="2438400"/>
            <a:chOff x="2011680" y="2286000"/>
            <a:chExt cx="4922520" cy="2438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9342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1168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766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958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2286000"/>
              <a:ext cx="0" cy="2438400"/>
            </a:xfrm>
            <a:prstGeom prst="line">
              <a:avLst/>
            </a:prstGeom>
            <a:ln w="38100" cap="rnd" cmpd="sng">
              <a:solidFill>
                <a:srgbClr val="292934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28799" y="1905000"/>
            <a:ext cx="55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 	      A 	          W 	 D 	     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79644" y="5024735"/>
            <a:ext cx="4049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“parallel coordinates plot”</a:t>
            </a:r>
          </a:p>
        </p:txBody>
      </p:sp>
      <p:sp>
        <p:nvSpPr>
          <p:cNvPr id="22" name="Circular Arrow 21"/>
          <p:cNvSpPr/>
          <p:nvPr/>
        </p:nvSpPr>
        <p:spPr>
          <a:xfrm rot="364460" flipV="1">
            <a:off x="3997898" y="5013081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48870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66" y="5618525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How would you build this using </a:t>
            </a:r>
            <a:r>
              <a:rPr lang="en-US" sz="3200" b="1" dirty="0">
                <a:latin typeface="Courier New" charset="0"/>
                <a:ea typeface="Courier New" charset="0"/>
                <a:cs typeface="Courier New" charset="0"/>
              </a:rPr>
              <a:t>ggplot2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417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visualization techniques do you know?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728" b="-117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12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Used for </a:t>
            </a:r>
            <a:r>
              <a:rPr lang="en-US" sz="2000" b="1" dirty="0">
                <a:solidFill>
                  <a:srgbClr val="003470"/>
                </a:solidFill>
              </a:rPr>
              <a:t>comparable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Compares </a:t>
            </a:r>
            <a:r>
              <a:rPr lang="en-US" sz="2000" b="1" dirty="0">
                <a:solidFill>
                  <a:srgbClr val="003470"/>
                </a:solidFill>
              </a:rPr>
              <a:t>quantitative</a:t>
            </a:r>
            <a:r>
              <a:rPr lang="en-US" sz="2000" dirty="0">
                <a:solidFill>
                  <a:srgbClr val="003470"/>
                </a:solidFill>
              </a:rPr>
              <a:t> values for different categories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</a:t>
            </a:r>
            <a:r>
              <a:rPr lang="en-US" sz="2000" b="1" dirty="0">
                <a:solidFill>
                  <a:srgbClr val="003470"/>
                </a:solidFill>
              </a:rPr>
              <a:t>relative amounts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Grouped/stacked bars can break each </a:t>
            </a:r>
            <a:r>
              <a:rPr lang="en-US" sz="2000" b="1" dirty="0">
                <a:solidFill>
                  <a:srgbClr val="003470"/>
                </a:solidFill>
              </a:rPr>
              <a:t>category</a:t>
            </a:r>
            <a:r>
              <a:rPr lang="en-US" sz="2000" dirty="0">
                <a:solidFill>
                  <a:srgbClr val="003470"/>
                </a:solidFill>
              </a:rPr>
              <a:t> into sub-groups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Looks like a bar chart</a:t>
            </a:r>
            <a:r>
              <a:rPr lang="mr-IN" sz="2000" dirty="0">
                <a:solidFill>
                  <a:srgbClr val="003470"/>
                </a:solidFill>
              </a:rPr>
              <a:t>…</a:t>
            </a:r>
            <a:r>
              <a:rPr lang="en-US" sz="2000" dirty="0">
                <a:solidFill>
                  <a:srgbClr val="003470"/>
                </a:solidFill>
              </a:rPr>
              <a:t> but the x-axis is </a:t>
            </a:r>
            <a:r>
              <a:rPr lang="en-US" sz="2000" b="1" dirty="0">
                <a:solidFill>
                  <a:srgbClr val="003470"/>
                </a:solidFill>
              </a:rPr>
              <a:t>continuous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Y-axis shows count or relative frequency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</a:t>
            </a:r>
            <a:r>
              <a:rPr lang="en-US" sz="2000" b="1" dirty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Note: bin size makes a big difference!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Also useful for highlighting </a:t>
            </a:r>
            <a:r>
              <a:rPr lang="en-US" sz="2000" b="1" dirty="0">
                <a:solidFill>
                  <a:srgbClr val="003470"/>
                </a:solidFill>
              </a:rPr>
              <a:t>distribution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Calls out key values: 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median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1</a:t>
            </a:r>
            <a:r>
              <a:rPr lang="en-US" sz="1200" baseline="30000" dirty="0">
                <a:solidFill>
                  <a:srgbClr val="003470"/>
                </a:solidFill>
              </a:rPr>
              <a:t>st</a:t>
            </a:r>
            <a:r>
              <a:rPr lang="en-US" sz="1200" dirty="0">
                <a:solidFill>
                  <a:srgbClr val="003470"/>
                </a:solidFill>
              </a:rPr>
              <a:t> &amp; 3</a:t>
            </a:r>
            <a:r>
              <a:rPr lang="en-US" sz="1200" baseline="30000" dirty="0">
                <a:solidFill>
                  <a:srgbClr val="003470"/>
                </a:solidFill>
              </a:rPr>
              <a:t>rd</a:t>
            </a:r>
            <a:r>
              <a:rPr lang="en-US" sz="1200" dirty="0">
                <a:solidFill>
                  <a:srgbClr val="003470"/>
                </a:solidFill>
              </a:rPr>
              <a:t> quartiles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“fences”</a:t>
            </a:r>
          </a:p>
          <a:p>
            <a:pPr marL="800100" lvl="1" indent="-114300">
              <a:buFont typeface=".AppleSystemUIFont" charset="-120"/>
              <a:buChar char="-"/>
            </a:pPr>
            <a:r>
              <a:rPr lang="en-US" sz="1200" dirty="0">
                <a:solidFill>
                  <a:srgbClr val="003470"/>
                </a:solidFill>
              </a:rPr>
              <a:t>outliers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33143" y="4473584"/>
            <a:ext cx="1535525" cy="1199497"/>
            <a:chOff x="-87859" y="2141890"/>
            <a:chExt cx="1535525" cy="1199497"/>
          </a:xfrm>
        </p:grpSpPr>
        <p:sp>
          <p:nvSpPr>
            <p:cNvPr id="6" name="TextBox 5"/>
            <p:cNvSpPr txBox="1"/>
            <p:nvPr/>
          </p:nvSpPr>
          <p:spPr>
            <a:xfrm>
              <a:off x="-87859" y="2559414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median</a:t>
              </a:r>
            </a:p>
          </p:txBody>
        </p:sp>
        <p:sp>
          <p:nvSpPr>
            <p:cNvPr id="8" name="Circular Arrow 7"/>
            <p:cNvSpPr/>
            <p:nvPr/>
          </p:nvSpPr>
          <p:spPr>
            <a:xfrm rot="3891475" flipH="1" flipV="1">
              <a:off x="245266" y="2138987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25666" y="3270991"/>
            <a:ext cx="1652277" cy="2429387"/>
            <a:chOff x="5851378" y="3108253"/>
            <a:chExt cx="1652277" cy="2429387"/>
          </a:xfrm>
        </p:grpSpPr>
        <p:grpSp>
          <p:nvGrpSpPr>
            <p:cNvPr id="9" name="Group 8"/>
            <p:cNvGrpSpPr/>
            <p:nvPr/>
          </p:nvGrpSpPr>
          <p:grpSpPr>
            <a:xfrm>
              <a:off x="5934178" y="3108253"/>
              <a:ext cx="1569477" cy="1199497"/>
              <a:chOff x="-1298686" y="2375871"/>
              <a:chExt cx="1569477" cy="119949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-500574" y="2482627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3</a:t>
                </a:r>
                <a:r>
                  <a:rPr lang="en-US" sz="1400" baseline="30000" dirty="0">
                    <a:solidFill>
                      <a:srgbClr val="003470"/>
                    </a:solidFill>
                  </a:rPr>
                  <a:t>rd</a:t>
                </a:r>
                <a:r>
                  <a:rPr lang="en-US" sz="1400" dirty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quartile</a:t>
                </a:r>
              </a:p>
            </p:txBody>
          </p:sp>
          <p:sp>
            <p:nvSpPr>
              <p:cNvPr id="12" name="Circular Arrow 11"/>
              <p:cNvSpPr/>
              <p:nvPr/>
            </p:nvSpPr>
            <p:spPr>
              <a:xfrm rot="3638202">
                <a:off x="-1295783" y="2372968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851378" y="4337310"/>
              <a:ext cx="1504764" cy="1200330"/>
              <a:chOff x="-1421562" y="2026503"/>
              <a:chExt cx="1504764" cy="120033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-688163" y="2703613"/>
                <a:ext cx="771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1</a:t>
                </a:r>
                <a:r>
                  <a:rPr lang="en-US" sz="1400" baseline="30000" dirty="0">
                    <a:solidFill>
                      <a:srgbClr val="003470"/>
                    </a:solidFill>
                  </a:rPr>
                  <a:t>st</a:t>
                </a:r>
                <a:r>
                  <a:rPr lang="en-US" sz="1400" dirty="0">
                    <a:solidFill>
                      <a:srgbClr val="003470"/>
                    </a:solidFill>
                  </a:rPr>
                  <a:t> </a:t>
                </a:r>
              </a:p>
              <a:p>
                <a:pPr algn="ctr"/>
                <a:r>
                  <a:rPr lang="en-US" sz="1400" dirty="0">
                    <a:solidFill>
                      <a:srgbClr val="003470"/>
                    </a:solidFill>
                  </a:rPr>
                  <a:t>quartile</a:t>
                </a:r>
              </a:p>
            </p:txBody>
          </p:sp>
          <p:sp>
            <p:nvSpPr>
              <p:cNvPr id="15" name="Circular Arrow 14"/>
              <p:cNvSpPr/>
              <p:nvPr/>
            </p:nvSpPr>
            <p:spPr>
              <a:xfrm rot="18820341" flipV="1">
                <a:off x="-1418659" y="2023600"/>
                <a:ext cx="1199497" cy="1205303"/>
              </a:xfrm>
              <a:prstGeom prst="circularArrow">
                <a:avLst>
                  <a:gd name="adj1" fmla="val 1963"/>
                  <a:gd name="adj2" fmla="val 1040165"/>
                  <a:gd name="adj3" fmla="val 20982796"/>
                  <a:gd name="adj4" fmla="val 18178267"/>
                  <a:gd name="adj5" fmla="val 5773"/>
                </a:avLst>
              </a:prstGeom>
              <a:solidFill>
                <a:srgbClr val="003470"/>
              </a:solidFill>
              <a:ln w="3175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330324" y="3190286"/>
            <a:ext cx="932677" cy="848314"/>
            <a:chOff x="2814969" y="3625391"/>
            <a:chExt cx="932677" cy="848314"/>
          </a:xfrm>
        </p:grpSpPr>
        <p:sp>
          <p:nvSpPr>
            <p:cNvPr id="4" name="Left Bracket 3"/>
            <p:cNvSpPr/>
            <p:nvPr/>
          </p:nvSpPr>
          <p:spPr>
            <a:xfrm>
              <a:off x="3656845" y="3625391"/>
              <a:ext cx="90801" cy="848314"/>
            </a:xfrm>
            <a:prstGeom prst="leftBracket">
              <a:avLst/>
            </a:prstGeom>
            <a:ln w="28575">
              <a:solidFill>
                <a:srgbClr val="003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14969" y="3787905"/>
              <a:ext cx="870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“fence”</a:t>
              </a:r>
            </a:p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(1.5IQR)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68151" y="3999157"/>
            <a:ext cx="1199497" cy="1303136"/>
            <a:chOff x="-277463" y="2641703"/>
            <a:chExt cx="1199497" cy="1303136"/>
          </a:xfrm>
        </p:grpSpPr>
        <p:sp>
          <p:nvSpPr>
            <p:cNvPr id="18" name="TextBox 17"/>
            <p:cNvSpPr txBox="1"/>
            <p:nvPr/>
          </p:nvSpPr>
          <p:spPr>
            <a:xfrm>
              <a:off x="-13705" y="2641703"/>
              <a:ext cx="671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outlier</a:t>
              </a:r>
            </a:p>
          </p:txBody>
        </p:sp>
        <p:sp>
          <p:nvSpPr>
            <p:cNvPr id="19" name="Circular Arrow 18"/>
            <p:cNvSpPr/>
            <p:nvPr/>
          </p:nvSpPr>
          <p:spPr>
            <a:xfrm rot="10179804" flipH="1" flipV="1">
              <a:off x="-277463" y="2739536"/>
              <a:ext cx="1199497" cy="1205303"/>
            </a:xfrm>
            <a:prstGeom prst="circularArrow">
              <a:avLst>
                <a:gd name="adj1" fmla="val 1963"/>
                <a:gd name="adj2" fmla="val 1040165"/>
                <a:gd name="adj3" fmla="val 20982796"/>
                <a:gd name="adj4" fmla="val 18780958"/>
                <a:gd name="adj5" fmla="val 5773"/>
              </a:avLst>
            </a:prstGeom>
            <a:solidFill>
              <a:srgbClr val="003470"/>
            </a:solidFill>
            <a:ln w="317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1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add-ons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Use “jitter” to show actual values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Reference lines can help provide context</a:t>
            </a:r>
          </a:p>
          <a:p>
            <a:pPr marL="458787" indent="-28575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Can use annotations to show statistical significance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Shows the relationship between two </a:t>
            </a:r>
            <a:r>
              <a:rPr lang="en-US" sz="2000" b="1" dirty="0">
                <a:solidFill>
                  <a:srgbClr val="003470"/>
                </a:solidFill>
              </a:rPr>
              <a:t>continuous variables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Each point in the plot represents an observation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You can change color or symbol to </a:t>
            </a:r>
            <a:r>
              <a:rPr lang="en-US" sz="2000" b="1" dirty="0">
                <a:solidFill>
                  <a:srgbClr val="003470"/>
                </a:solidFill>
              </a:rPr>
              <a:t>highlight groups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Sometimes useful to show a trend line (regression)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3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 (SPLOM)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1196876"/>
            <a:ext cx="754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Scatterplots show the relationship between just two </a:t>
            </a:r>
            <a:r>
              <a:rPr lang="en-US" sz="2000" b="1" dirty="0">
                <a:solidFill>
                  <a:srgbClr val="003470"/>
                </a:solidFill>
              </a:rPr>
              <a:t>continuous variables at a time</a:t>
            </a:r>
            <a:endParaRPr lang="en-US" sz="2000" dirty="0">
              <a:solidFill>
                <a:srgbClr val="00347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We can combine multiple scatterplots into a matrix to show additional relationships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196876"/>
            <a:ext cx="807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Shows the trend in one variable, often </a:t>
            </a:r>
            <a:r>
              <a:rPr lang="en-US" sz="2000" b="1" dirty="0">
                <a:solidFill>
                  <a:srgbClr val="003470"/>
                </a:solidFill>
              </a:rPr>
              <a:t>over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Multiple lines can show multiple variables, or the same variable for multiple observations (must have the </a:t>
            </a:r>
            <a:r>
              <a:rPr lang="en-US" sz="2000" b="1" dirty="0">
                <a:solidFill>
                  <a:srgbClr val="003470"/>
                </a:solidFill>
              </a:rPr>
              <a:t>same scale</a:t>
            </a:r>
            <a:r>
              <a:rPr lang="en-US" sz="2000" dirty="0">
                <a:solidFill>
                  <a:srgbClr val="003470"/>
                </a:solidFill>
              </a:rPr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Highlights “position switches”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1"/>
            <a:ext cx="6044184" cy="37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8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20497</TotalTime>
  <Words>264</Words>
  <Application>Microsoft Macintosh PowerPoint</Application>
  <PresentationFormat>On-screen Show (4:3)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.AppleSystemUIFont</vt:lpstr>
      <vt:lpstr>Arial</vt:lpstr>
      <vt:lpstr>Calibri</vt:lpstr>
      <vt:lpstr>Courier New</vt:lpstr>
      <vt:lpstr>Lucida Grande</vt:lpstr>
      <vt:lpstr>Wingdings</vt:lpstr>
      <vt:lpstr>Clarity</vt:lpstr>
      <vt:lpstr> MassMutual DSDP 2019: Visualization Techniques</vt:lpstr>
      <vt:lpstr>What visualization techniques do you know?</vt:lpstr>
      <vt:lpstr>Bar chart</vt:lpstr>
      <vt:lpstr>Histogram</vt:lpstr>
      <vt:lpstr>Boxplot</vt:lpstr>
      <vt:lpstr>Boxplot add-ons</vt:lpstr>
      <vt:lpstr>Scatterplot</vt:lpstr>
      <vt:lpstr>Scatterplot matrix (SPLOM)</vt:lpstr>
      <vt:lpstr>Line chart</vt:lpstr>
      <vt:lpstr>Multiple variables: line chart matrix?</vt:lpstr>
      <vt:lpstr>Weirder idea</vt:lpstr>
      <vt:lpstr>Morning challenge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347</cp:revision>
  <cp:lastPrinted>2017-06-09T01:01:54Z</cp:lastPrinted>
  <dcterms:created xsi:type="dcterms:W3CDTF">2010-09-06T14:11:22Z</dcterms:created>
  <dcterms:modified xsi:type="dcterms:W3CDTF">2019-06-24T02:11:01Z</dcterms:modified>
</cp:coreProperties>
</file>